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64" r:id="rId3"/>
    <p:sldId id="256" r:id="rId4"/>
    <p:sldId id="257" r:id="rId5"/>
    <p:sldId id="258" r:id="rId6"/>
    <p:sldId id="259" r:id="rId7"/>
    <p:sldId id="261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0F4CBA-EBF2-4BA2-9624-06DDBEF84335}" type="datetimeFigureOut">
              <a:rPr lang="en-US" smtClean="0"/>
              <a:pPr/>
              <a:t>2/20/2010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F13039-8130-4C3A-BBAF-2DD6C7A3101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gif"/><Relationship Id="rId25" Type="http://schemas.openxmlformats.org/officeDocument/2006/relationships/image" Target="../media/image25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29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28" Type="http://schemas.openxmlformats.org/officeDocument/2006/relationships/image" Target="../media/image28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31" Type="http://schemas.openxmlformats.org/officeDocument/2006/relationships/image" Target="../media/image31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Relationship Id="rId27" Type="http://schemas.openxmlformats.org/officeDocument/2006/relationships/image" Target="../media/image27.jpeg"/><Relationship Id="rId30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llectionscanada.gc.ca/cool/002027-2001-e.html" TargetMode="External"/><Relationship Id="rId13" Type="http://schemas.openxmlformats.org/officeDocument/2006/relationships/hyperlink" Target="http://www.cbc.ca/greatest/top_twenty_women/" TargetMode="External"/><Relationship Id="rId18" Type="http://schemas.openxmlformats.org/officeDocument/2006/relationships/hyperlink" Target="http://www.cbc.ca/ideas/features/tommy-douglas/index.html" TargetMode="External"/><Relationship Id="rId26" Type="http://schemas.openxmlformats.org/officeDocument/2006/relationships/hyperlink" Target="http://www.hcs.harvard.edu/~hbr/issues/7.2winter06/articles/thetent.shtml" TargetMode="External"/><Relationship Id="rId3" Type="http://schemas.openxmlformats.org/officeDocument/2006/relationships/hyperlink" Target="http://www.collectionscanada.gc.ca/4/4/m2-1007-e.html" TargetMode="External"/><Relationship Id="rId21" Type="http://schemas.openxmlformats.org/officeDocument/2006/relationships/hyperlink" Target="http://sportsillustrated.cnn.com/2008/writers/jim_kelley/03/20/bobby.orr.notes/" TargetMode="External"/><Relationship Id="rId7" Type="http://schemas.openxmlformats.org/officeDocument/2006/relationships/hyperlink" Target="http://ourhistory.canadiens.com/player/Maurice-Richard" TargetMode="External"/><Relationship Id="rId12" Type="http://schemas.openxmlformats.org/officeDocument/2006/relationships/hyperlink" Target="http://www.collectionscanada.gc.ca/firstworldwar/025005-3200.005-e.html" TargetMode="External"/><Relationship Id="rId17" Type="http://schemas.openxmlformats.org/officeDocument/2006/relationships/hyperlink" Target="http://www.mhs.mb.ca/docs/mb_history/19/wesleycollege.shtml" TargetMode="External"/><Relationship Id="rId25" Type="http://schemas.openxmlformats.org/officeDocument/2006/relationships/hyperlink" Target="http://www.jsc.nasa.gov/Bios/PS/bondar.html" TargetMode="External"/><Relationship Id="rId2" Type="http://schemas.openxmlformats.org/officeDocument/2006/relationships/hyperlink" Target="http://www.collectionscanada.gc.ca/4/4/m2-1033-e.html" TargetMode="External"/><Relationship Id="rId16" Type="http://schemas.openxmlformats.org/officeDocument/2006/relationships/hyperlink" Target="http://nobelprize.org/nobel_prizes/medicine/laureates/1923/banting-photo.html" TargetMode="External"/><Relationship Id="rId20" Type="http://schemas.openxmlformats.org/officeDocument/2006/relationships/hyperlink" Target="http://espn.go.com/blog/sportscenter/tag/_/name/wayne-gretzky" TargetMode="External"/><Relationship Id="rId29" Type="http://schemas.openxmlformats.org/officeDocument/2006/relationships/hyperlink" Target="http://www.cbc.ca/canada/story/2008/08/27/f-election-process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bc.ca/arts/story/2007/11/20/pickford-oscars.html" TargetMode="External"/><Relationship Id="rId11" Type="http://schemas.openxmlformats.org/officeDocument/2006/relationships/hyperlink" Target="http://www.awm.gov.au/blog/category/exhibitions/to-flanders-fields-1917/page/4/" TargetMode="External"/><Relationship Id="rId24" Type="http://schemas.openxmlformats.org/officeDocument/2006/relationships/hyperlink" Target="http://www.cbc.ca/lifeandtimes/horton.html" TargetMode="External"/><Relationship Id="rId32" Type="http://schemas.openxmlformats.org/officeDocument/2006/relationships/hyperlink" Target="http://www.cmt.com/pictures/2008-cma-awards-sleek-and-sexy/1599246/3382134/photo.jhtml" TargetMode="External"/><Relationship Id="rId5" Type="http://schemas.openxmlformats.org/officeDocument/2006/relationships/hyperlink" Target="http://www.groupofsevenart.com/Thomson/Tom_Thomson_8.html" TargetMode="External"/><Relationship Id="rId15" Type="http://schemas.openxmlformats.org/officeDocument/2006/relationships/hyperlink" Target="http://www.histori.ca/peace/page.do;jsessionid=09BB00639A3DF8811C9200E185611C10.tomcat1?subclassName=Image&amp;pageID=276&amp;galIndex=2" TargetMode="External"/><Relationship Id="rId23" Type="http://schemas.openxmlformats.org/officeDocument/2006/relationships/hyperlink" Target="http://www.cbc.ca/lifeandtimes/montgomery.html" TargetMode="External"/><Relationship Id="rId28" Type="http://schemas.openxmlformats.org/officeDocument/2006/relationships/hyperlink" Target="http://ehistory.osu.edu/osu/mmh/arctic-sovereignty/pearson.cfm" TargetMode="External"/><Relationship Id="rId10" Type="http://schemas.openxmlformats.org/officeDocument/2006/relationships/hyperlink" Target="http://www.army.forces.gc.ca/2ppcli/RH-WW2.asp" TargetMode="External"/><Relationship Id="rId19" Type="http://schemas.openxmlformats.org/officeDocument/2006/relationships/hyperlink" Target="http://www.cbc.ca/canada/story/2005/09/17/Fox_2520050917.html" TargetMode="External"/><Relationship Id="rId31" Type="http://schemas.openxmlformats.org/officeDocument/2006/relationships/hyperlink" Target="http://www.abc.net.au/news/stories/2007/12/25/2127120.htm" TargetMode="External"/><Relationship Id="rId4" Type="http://schemas.openxmlformats.org/officeDocument/2006/relationships/hyperlink" Target="http://www.virtualmuseum.ca/Exhibitions/EmilyCarr/en/popups/pop_large_en_BCA-h_02813.html" TargetMode="External"/><Relationship Id="rId9" Type="http://schemas.openxmlformats.org/officeDocument/2006/relationships/hyperlink" Target="http://www.collectionscanada.gc.ca/firstworldwar/025005-1700.001-e.html" TargetMode="External"/><Relationship Id="rId14" Type="http://schemas.openxmlformats.org/officeDocument/2006/relationships/hyperlink" Target="http://www.canada.com/calgaryherald/features/greatest/index.html" TargetMode="External"/><Relationship Id="rId22" Type="http://schemas.openxmlformats.org/officeDocument/2006/relationships/hyperlink" Target="http://www.cbc.ca/lifeandtimes/howe.html" TargetMode="External"/><Relationship Id="rId27" Type="http://schemas.openxmlformats.org/officeDocument/2006/relationships/hyperlink" Target="http://www.cbc.ca/canada/story/2006/04/13/mounttrudeau-060413.html" TargetMode="External"/><Relationship Id="rId30" Type="http://schemas.openxmlformats.org/officeDocument/2006/relationships/hyperlink" Target="http://www.collectionscanada.gc.ca/women/002026-236-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ivilization.ca/cmc/exhibitions/online-exhibitions/online-exhibitions" TargetMode="External"/><Relationship Id="rId3" Type="http://schemas.openxmlformats.org/officeDocument/2006/relationships/hyperlink" Target="http://www.cmhg.gc.ca/html/index-eng.asp" TargetMode="External"/><Relationship Id="rId7" Type="http://schemas.openxmlformats.org/officeDocument/2006/relationships/hyperlink" Target="http://www.collectionscanada.gc.ca/4/4/" TargetMode="External"/><Relationship Id="rId2" Type="http://schemas.openxmlformats.org/officeDocument/2006/relationships/hyperlink" Target="http://archives.cbc.ca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warmuseum.ca/cwm/exhibitions/online-exhibitions" TargetMode="External"/><Relationship Id="rId5" Type="http://schemas.openxmlformats.org/officeDocument/2006/relationships/hyperlink" Target="http://www.histori.ca/" TargetMode="External"/><Relationship Id="rId10" Type="http://schemas.openxmlformats.org/officeDocument/2006/relationships/hyperlink" Target="http://www.museevirtuel-virtualmuseum.ca/" TargetMode="External"/><Relationship Id="rId4" Type="http://schemas.openxmlformats.org/officeDocument/2006/relationships/hyperlink" Target="http://www.collectionscanada.gc.ca/index-e.html" TargetMode="External"/><Relationship Id="rId9" Type="http://schemas.openxmlformats.org/officeDocument/2006/relationships/hyperlink" Target="http://www.heroines.ca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" TargetMode="External"/><Relationship Id="rId2" Type="http://schemas.openxmlformats.org/officeDocument/2006/relationships/hyperlink" Target="http://www.gettyimages.com/CreativeImages/RoyaltyFre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sxc.hu/" TargetMode="External"/><Relationship Id="rId4" Type="http://schemas.openxmlformats.org/officeDocument/2006/relationships/hyperlink" Target="http://images.google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60/01/" TargetMode="External"/><Relationship Id="rId2" Type="http://schemas.openxmlformats.org/officeDocument/2006/relationships/hyperlink" Target="http://www.bibme.org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8" name="Picture 64" descr="Shania Twain at the 2008 CMA Awar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447800"/>
            <a:ext cx="1582420" cy="2133600"/>
          </a:xfrm>
          <a:prstGeom prst="rect">
            <a:avLst/>
          </a:prstGeom>
          <a:noFill/>
        </p:spPr>
      </p:pic>
      <p:pic>
        <p:nvPicPr>
          <p:cNvPr id="1038" name="Picture 14" descr="http://ourhistory.canadiens.com/media/c40c7dbba58766b6/small/Richard_Maurice_01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5800" y="5034280"/>
            <a:ext cx="2378765" cy="1823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0" name="Picture 36" descr="http://www.cbc.ca/ideas/features/tommy-douglas/images/tommy-douglas.jpg"/>
          <p:cNvPicPr>
            <a:picLocks noChangeAspect="1" noChangeArrowheads="1"/>
          </p:cNvPicPr>
          <p:nvPr/>
        </p:nvPicPr>
        <p:blipFill>
          <a:blip r:embed="rId4" cstate="print"/>
          <a:srcRect l="15000" r="19000"/>
          <a:stretch>
            <a:fillRect/>
          </a:stretch>
        </p:blipFill>
        <p:spPr bwMode="auto">
          <a:xfrm>
            <a:off x="6248400" y="3352800"/>
            <a:ext cx="1676400" cy="1905000"/>
          </a:xfrm>
          <a:prstGeom prst="rect">
            <a:avLst/>
          </a:prstGeom>
          <a:noFill/>
        </p:spPr>
      </p:pic>
      <p:pic>
        <p:nvPicPr>
          <p:cNvPr id="1028" name="Picture 4" descr="Photograph of The Dumbel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5286374"/>
            <a:ext cx="2143125" cy="1571626"/>
          </a:xfrm>
          <a:prstGeom prst="rect">
            <a:avLst/>
          </a:prstGeom>
          <a:noFill/>
        </p:spPr>
      </p:pic>
      <p:pic>
        <p:nvPicPr>
          <p:cNvPr id="1030" name="Picture 6" descr="Emily Carr at ag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676400"/>
            <a:ext cx="1295400" cy="2005263"/>
          </a:xfrm>
          <a:prstGeom prst="rect">
            <a:avLst/>
          </a:prstGeom>
          <a:noFill/>
        </p:spPr>
      </p:pic>
      <p:pic>
        <p:nvPicPr>
          <p:cNvPr id="1036" name="Picture 12" descr="Canadian-born actress Mary Pickford, seen here in 1922, won an Oscar in 1930 and was given an honorary award in 1976. "/>
          <p:cNvPicPr>
            <a:picLocks noChangeAspect="1" noChangeArrowheads="1"/>
          </p:cNvPicPr>
          <p:nvPr/>
        </p:nvPicPr>
        <p:blipFill>
          <a:blip r:embed="rId7" cstate="print"/>
          <a:srcRect r="11939" b="7246"/>
          <a:stretch>
            <a:fillRect/>
          </a:stretch>
        </p:blipFill>
        <p:spPr bwMode="auto">
          <a:xfrm>
            <a:off x="0" y="5029200"/>
            <a:ext cx="1143000" cy="1828800"/>
          </a:xfrm>
          <a:prstGeom prst="rect">
            <a:avLst/>
          </a:prstGeom>
          <a:noFill/>
        </p:spPr>
      </p:pic>
      <p:pic>
        <p:nvPicPr>
          <p:cNvPr id="1042" name="Picture 18" descr="PA-001370"/>
          <p:cNvPicPr>
            <a:picLocks noChangeAspect="1" noChangeArrowheads="1"/>
          </p:cNvPicPr>
          <p:nvPr/>
        </p:nvPicPr>
        <p:blipFill>
          <a:blip r:embed="rId8" cstate="print"/>
          <a:srcRect l="13043"/>
          <a:stretch>
            <a:fillRect/>
          </a:stretch>
        </p:blipFill>
        <p:spPr bwMode="auto">
          <a:xfrm>
            <a:off x="8077200" y="-152400"/>
            <a:ext cx="1066800" cy="1600200"/>
          </a:xfrm>
          <a:prstGeom prst="rect">
            <a:avLst/>
          </a:prstGeom>
          <a:noFill/>
        </p:spPr>
      </p:pic>
      <p:pic>
        <p:nvPicPr>
          <p:cNvPr id="1044" name="Picture 20" descr="Sergeant Tommy Prince"/>
          <p:cNvPicPr>
            <a:picLocks noChangeAspect="1" noChangeArrowheads="1"/>
          </p:cNvPicPr>
          <p:nvPr/>
        </p:nvPicPr>
        <p:blipFill>
          <a:blip r:embed="rId9" cstate="print"/>
          <a:srcRect l="6250"/>
          <a:stretch>
            <a:fillRect/>
          </a:stretch>
        </p:blipFill>
        <p:spPr bwMode="auto">
          <a:xfrm>
            <a:off x="8001000" y="1447800"/>
            <a:ext cx="1143000" cy="1472242"/>
          </a:xfrm>
          <a:prstGeom prst="rect">
            <a:avLst/>
          </a:prstGeom>
          <a:noFill/>
        </p:spPr>
      </p:pic>
      <p:pic>
        <p:nvPicPr>
          <p:cNvPr id="1048" name="Picture 24" descr="PA-20347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19200" y="-152400"/>
            <a:ext cx="1135063" cy="1676400"/>
          </a:xfrm>
          <a:prstGeom prst="rect">
            <a:avLst/>
          </a:prstGeom>
          <a:noFill/>
        </p:spPr>
      </p:pic>
      <p:pic>
        <p:nvPicPr>
          <p:cNvPr id="1050" name="Picture 26" descr="http://www.cbc.ca/greatest/images/bio/macphai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26705" y="5638800"/>
            <a:ext cx="1317295" cy="1219200"/>
          </a:xfrm>
          <a:prstGeom prst="rect">
            <a:avLst/>
          </a:prstGeom>
          <a:noFill/>
        </p:spPr>
      </p:pic>
      <p:pic>
        <p:nvPicPr>
          <p:cNvPr id="1054" name="Picture 30" descr="http://www.histori.ca/peace/files/pages/276/I_3_1_image3_r.jpg;jsessionid=B17C92253E2A33B0AD8677CD3857501D.tomcat1"/>
          <p:cNvPicPr>
            <a:picLocks noChangeAspect="1" noChangeArrowheads="1"/>
          </p:cNvPicPr>
          <p:nvPr/>
        </p:nvPicPr>
        <p:blipFill>
          <a:blip r:embed="rId12" cstate="print"/>
          <a:srcRect l="9368" r="6315"/>
          <a:stretch>
            <a:fillRect/>
          </a:stretch>
        </p:blipFill>
        <p:spPr bwMode="auto">
          <a:xfrm>
            <a:off x="6553200" y="5181600"/>
            <a:ext cx="1371600" cy="1676400"/>
          </a:xfrm>
          <a:prstGeom prst="rect">
            <a:avLst/>
          </a:prstGeom>
          <a:noFill/>
        </p:spPr>
      </p:pic>
      <p:pic>
        <p:nvPicPr>
          <p:cNvPr id="1062" name="Picture 38" descr="An undated photo of Terry Fox during his run across Canada to raise money for cancer research. ( CP PHOTO)"/>
          <p:cNvPicPr>
            <a:picLocks noChangeAspect="1" noChangeArrowheads="1"/>
          </p:cNvPicPr>
          <p:nvPr/>
        </p:nvPicPr>
        <p:blipFill>
          <a:blip r:embed="rId13" cstate="print"/>
          <a:srcRect l="30769" t="15669" r="15385"/>
          <a:stretch>
            <a:fillRect/>
          </a:stretch>
        </p:blipFill>
        <p:spPr bwMode="auto">
          <a:xfrm>
            <a:off x="7010400" y="-228600"/>
            <a:ext cx="1066800" cy="2460568"/>
          </a:xfrm>
          <a:prstGeom prst="rect">
            <a:avLst/>
          </a:prstGeom>
          <a:noFill/>
        </p:spPr>
      </p:pic>
      <p:pic>
        <p:nvPicPr>
          <p:cNvPr id="1026" name="Picture 2" descr="Photograph of Mary Bolduc, seated, with fiddle"/>
          <p:cNvPicPr>
            <a:picLocks noChangeAspect="1" noChangeArrowheads="1"/>
          </p:cNvPicPr>
          <p:nvPr/>
        </p:nvPicPr>
        <p:blipFill>
          <a:blip r:embed="rId14" cstate="print"/>
          <a:srcRect r="20000"/>
          <a:stretch>
            <a:fillRect/>
          </a:stretch>
        </p:blipFill>
        <p:spPr bwMode="auto">
          <a:xfrm>
            <a:off x="1" y="-152399"/>
            <a:ext cx="1219199" cy="2092959"/>
          </a:xfrm>
          <a:prstGeom prst="rect">
            <a:avLst/>
          </a:prstGeom>
          <a:noFill/>
        </p:spPr>
      </p:pic>
      <p:pic>
        <p:nvPicPr>
          <p:cNvPr id="1064" name="Picture 40" descr="http://assets.espn.go.com/sportscenter/images/gretzky.jpg"/>
          <p:cNvPicPr>
            <a:picLocks noChangeAspect="1" noChangeArrowheads="1"/>
          </p:cNvPicPr>
          <p:nvPr/>
        </p:nvPicPr>
        <p:blipFill>
          <a:blip r:embed="rId15" cstate="print"/>
          <a:srcRect l="36036" r="9910"/>
          <a:stretch>
            <a:fillRect/>
          </a:stretch>
        </p:blipFill>
        <p:spPr bwMode="auto">
          <a:xfrm>
            <a:off x="0" y="3657600"/>
            <a:ext cx="1143000" cy="1409700"/>
          </a:xfrm>
          <a:prstGeom prst="rect">
            <a:avLst/>
          </a:prstGeom>
          <a:noFill/>
        </p:spPr>
      </p:pic>
      <p:pic>
        <p:nvPicPr>
          <p:cNvPr id="1068" name="Picture 44" descr="Gordie Howe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19200" y="1447800"/>
            <a:ext cx="1542509" cy="1904999"/>
          </a:xfrm>
          <a:prstGeom prst="rect">
            <a:avLst/>
          </a:prstGeom>
          <a:noFill/>
        </p:spPr>
      </p:pic>
      <p:pic>
        <p:nvPicPr>
          <p:cNvPr id="1074" name="Picture 50" descr="[Roberta Bondar]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6800" y="-152400"/>
            <a:ext cx="1226820" cy="1600200"/>
          </a:xfrm>
          <a:prstGeom prst="rect">
            <a:avLst/>
          </a:prstGeom>
          <a:noFill/>
        </p:spPr>
      </p:pic>
      <p:pic>
        <p:nvPicPr>
          <p:cNvPr id="1076" name="Picture 52" descr="http://www.hcs.harvard.edu/~hbr/issues/7.2winter06/images/atwood.jpg"/>
          <p:cNvPicPr>
            <a:picLocks noChangeAspect="1" noChangeArrowheads="1"/>
          </p:cNvPicPr>
          <p:nvPr/>
        </p:nvPicPr>
        <p:blipFill>
          <a:blip r:embed="rId18" cstate="print"/>
          <a:srcRect l="8356" r="8089" b="10448"/>
          <a:stretch>
            <a:fillRect/>
          </a:stretch>
        </p:blipFill>
        <p:spPr bwMode="auto">
          <a:xfrm>
            <a:off x="5486400" y="1295400"/>
            <a:ext cx="1524000" cy="2286000"/>
          </a:xfrm>
          <a:prstGeom prst="rect">
            <a:avLst/>
          </a:prstGeom>
          <a:noFill/>
        </p:spPr>
      </p:pic>
      <p:pic>
        <p:nvPicPr>
          <p:cNvPr id="1046" name="Picture 22" descr="http://www.awm.gov.au/blog/wp-content/uploads/2007/04/johnmccrae.jpg"/>
          <p:cNvPicPr>
            <a:picLocks noChangeAspect="1" noChangeArrowheads="1"/>
          </p:cNvPicPr>
          <p:nvPr/>
        </p:nvPicPr>
        <p:blipFill>
          <a:blip r:embed="rId19" cstate="print"/>
          <a:srcRect l="9689" r="7953"/>
          <a:stretch>
            <a:fillRect/>
          </a:stretch>
        </p:blipFill>
        <p:spPr bwMode="auto">
          <a:xfrm>
            <a:off x="2362200" y="-152400"/>
            <a:ext cx="1295400" cy="1905000"/>
          </a:xfrm>
          <a:prstGeom prst="rect">
            <a:avLst/>
          </a:prstGeom>
          <a:noFill/>
        </p:spPr>
      </p:pic>
      <p:pic>
        <p:nvPicPr>
          <p:cNvPr id="1058" name="Picture 34" descr="http://www.mhs.mb.ca/docs/mb_history/19/wesleycollege2.jpg"/>
          <p:cNvPicPr>
            <a:picLocks noChangeAspect="1" noChangeArrowheads="1"/>
          </p:cNvPicPr>
          <p:nvPr/>
        </p:nvPicPr>
        <p:blipFill>
          <a:blip r:embed="rId20" cstate="print"/>
          <a:srcRect l="10185" r="8333"/>
          <a:stretch>
            <a:fillRect/>
          </a:stretch>
        </p:blipFill>
        <p:spPr bwMode="auto">
          <a:xfrm>
            <a:off x="3657600" y="-152400"/>
            <a:ext cx="1219200" cy="1645920"/>
          </a:xfrm>
          <a:prstGeom prst="rect">
            <a:avLst/>
          </a:prstGeom>
          <a:noFill/>
        </p:spPr>
      </p:pic>
      <p:pic>
        <p:nvPicPr>
          <p:cNvPr id="1072" name="Picture 48" descr="Tim Horton"/>
          <p:cNvPicPr>
            <a:picLocks noChangeAspect="1" noChangeArrowheads="1"/>
          </p:cNvPicPr>
          <p:nvPr/>
        </p:nvPicPr>
        <p:blipFill>
          <a:blip r:embed="rId21" cstate="print"/>
          <a:srcRect t="-4217"/>
          <a:stretch>
            <a:fillRect/>
          </a:stretch>
        </p:blipFill>
        <p:spPr bwMode="auto">
          <a:xfrm>
            <a:off x="2666999" y="1371600"/>
            <a:ext cx="1400226" cy="2035684"/>
          </a:xfrm>
          <a:prstGeom prst="rect">
            <a:avLst/>
          </a:prstGeom>
          <a:noFill/>
        </p:spPr>
      </p:pic>
      <p:pic>
        <p:nvPicPr>
          <p:cNvPr id="1052" name="Picture 28" descr="http://media.canada.com/a9ef42de-7417-47e2-96c9-8aeb002816b6/greatest_mcclung.jpg"/>
          <p:cNvPicPr>
            <a:picLocks noChangeAspect="1" noChangeArrowheads="1"/>
          </p:cNvPicPr>
          <p:nvPr/>
        </p:nvPicPr>
        <p:blipFill>
          <a:blip r:embed="rId22" cstate="print"/>
          <a:srcRect r="17391"/>
          <a:stretch>
            <a:fillRect/>
          </a:stretch>
        </p:blipFill>
        <p:spPr bwMode="auto">
          <a:xfrm>
            <a:off x="4800600" y="3581400"/>
            <a:ext cx="1447800" cy="1688285"/>
          </a:xfrm>
          <a:prstGeom prst="rect">
            <a:avLst/>
          </a:prstGeom>
          <a:noFill/>
        </p:spPr>
      </p:pic>
      <p:pic>
        <p:nvPicPr>
          <p:cNvPr id="1070" name="Picture 46" descr="Lucy Maud Montgomery"/>
          <p:cNvPicPr>
            <a:picLocks noChangeAspect="1" noChangeArrowheads="1"/>
          </p:cNvPicPr>
          <p:nvPr/>
        </p:nvPicPr>
        <p:blipFill>
          <a:blip r:embed="rId23" cstate="print"/>
          <a:srcRect l="8000" r="20000"/>
          <a:stretch>
            <a:fillRect/>
          </a:stretch>
        </p:blipFill>
        <p:spPr bwMode="auto">
          <a:xfrm>
            <a:off x="1905000" y="3276600"/>
            <a:ext cx="1371600" cy="1571626"/>
          </a:xfrm>
          <a:prstGeom prst="rect">
            <a:avLst/>
          </a:prstGeom>
          <a:noFill/>
        </p:spPr>
      </p:pic>
      <p:pic>
        <p:nvPicPr>
          <p:cNvPr id="1040" name="Picture 16" descr="http://www.collectionscanada.gc.ca/obj/002027/f1/nlc010062-v6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24800" y="2743200"/>
            <a:ext cx="1219200" cy="1741424"/>
          </a:xfrm>
          <a:prstGeom prst="rect">
            <a:avLst/>
          </a:prstGeom>
          <a:noFill/>
        </p:spPr>
      </p:pic>
      <p:pic>
        <p:nvPicPr>
          <p:cNvPr id="1078" name="Picture 54" descr="A mountain in B.C. is to be named June 10 after late prime minister Pierre Elliott Trudeau, pictured here in 1968. (Blaise Edwards/ Canadian Press)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6019800" y="-152400"/>
            <a:ext cx="1028700" cy="1533698"/>
          </a:xfrm>
          <a:prstGeom prst="rect">
            <a:avLst/>
          </a:prstGeom>
          <a:noFill/>
        </p:spPr>
      </p:pic>
      <p:pic>
        <p:nvPicPr>
          <p:cNvPr id="1080" name="Picture 56" descr="Source: Wikipedia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705600" y="1676400"/>
            <a:ext cx="1351755" cy="1676400"/>
          </a:xfrm>
          <a:prstGeom prst="rect">
            <a:avLst/>
          </a:prstGeom>
          <a:noFill/>
        </p:spPr>
      </p:pic>
      <p:pic>
        <p:nvPicPr>
          <p:cNvPr id="1082" name="Picture 58" descr="William Lyon Mackenzie King, who was prime minister six times between 1921 and 1948, asked Gov. Gen. Lord Byng for a dissolution of Parliament in his second term in office but was refused.  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899097" y="3962400"/>
            <a:ext cx="1244903" cy="1704976"/>
          </a:xfrm>
          <a:prstGeom prst="rect">
            <a:avLst/>
          </a:prstGeom>
          <a:noFill/>
        </p:spPr>
      </p:pic>
      <p:pic>
        <p:nvPicPr>
          <p:cNvPr id="1084" name="Picture 60" descr="See full size image"/>
          <p:cNvPicPr>
            <a:picLocks noChangeAspect="1" noChangeArrowheads="1"/>
          </p:cNvPicPr>
          <p:nvPr/>
        </p:nvPicPr>
        <p:blipFill>
          <a:blip r:embed="rId28" cstate="print"/>
          <a:srcRect l="27586" r="37931"/>
          <a:stretch>
            <a:fillRect/>
          </a:stretch>
        </p:blipFill>
        <p:spPr bwMode="auto">
          <a:xfrm>
            <a:off x="3810000" y="5155634"/>
            <a:ext cx="762000" cy="1702366"/>
          </a:xfrm>
          <a:prstGeom prst="rect">
            <a:avLst/>
          </a:prstGeom>
          <a:noFill/>
        </p:spPr>
      </p:pic>
      <p:pic>
        <p:nvPicPr>
          <p:cNvPr id="1086" name="Picture 62" descr="Oscar Peterson was renowned for his speed and virtuosity as a pianist. (File photo)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276600" y="3276600"/>
            <a:ext cx="1637874" cy="2057400"/>
          </a:xfrm>
          <a:prstGeom prst="rect">
            <a:avLst/>
          </a:prstGeom>
          <a:noFill/>
        </p:spPr>
      </p:pic>
      <p:pic>
        <p:nvPicPr>
          <p:cNvPr id="1066" name="Picture 42" descr="Now a Boston-based player agent, Bobby Orr's career accomplishments still tower over the National Hockey League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143000" y="3352800"/>
            <a:ext cx="1143000" cy="1687830"/>
          </a:xfrm>
          <a:prstGeom prst="rect">
            <a:avLst/>
          </a:prstGeom>
          <a:noFill/>
        </p:spPr>
      </p:pic>
      <p:pic>
        <p:nvPicPr>
          <p:cNvPr id="1056" name="Picture 32" descr="Best and Banti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2286000" y="4800600"/>
            <a:ext cx="1535372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52400"/>
            <a:ext cx="7391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La Bolduc: </a:t>
            </a:r>
            <a:r>
              <a:rPr lang="en-US" sz="1200" dirty="0" smtClean="0">
                <a:hlinkClick r:id="rId2"/>
              </a:rPr>
              <a:t>http://www.collectionscanada.gc.ca/4/4/m2-1033-e.html</a:t>
            </a:r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 err="1" smtClean="0"/>
              <a:t>Dumbells</a:t>
            </a:r>
            <a:r>
              <a:rPr lang="en-US" sz="1200" dirty="0" smtClean="0"/>
              <a:t>: </a:t>
            </a:r>
            <a:r>
              <a:rPr lang="en-US" sz="1200" dirty="0" smtClean="0">
                <a:hlinkClick r:id="rId3"/>
              </a:rPr>
              <a:t>http://www.collectionscanada.gc.ca/4/4/m2-1007-e.html</a:t>
            </a:r>
            <a:endParaRPr lang="en-US" sz="1200" dirty="0" smtClean="0"/>
          </a:p>
          <a:p>
            <a:r>
              <a:rPr lang="en-US" sz="1200" dirty="0" smtClean="0"/>
              <a:t>Emily Carr: </a:t>
            </a:r>
            <a:r>
              <a:rPr lang="en-US" sz="1200" dirty="0" smtClean="0">
                <a:hlinkClick r:id="rId4"/>
              </a:rPr>
              <a:t>http://www.virtualmuseum.ca/Exhibitions/EmilyCarr/en/popups/pop_large_en_BCA-h_02813.html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The Group of 7 (Tom Thomson’s artwork): </a:t>
            </a:r>
            <a:r>
              <a:rPr lang="en-US" sz="1200" dirty="0" smtClean="0">
                <a:hlinkClick r:id="rId5"/>
              </a:rPr>
              <a:t>http://www.groupofsevenart.com/Thomson/Tom_Thomson_8.html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Mary Pickford : </a:t>
            </a:r>
            <a:r>
              <a:rPr lang="en-US" sz="1200" dirty="0" smtClean="0">
                <a:hlinkClick r:id="rId6"/>
              </a:rPr>
              <a:t>http://www.cbc.ca/arts/story/2007/11/20/pickford-oscars.html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Maurice Richard: </a:t>
            </a:r>
            <a:r>
              <a:rPr lang="en-US" sz="1200" dirty="0" smtClean="0">
                <a:hlinkClick r:id="rId7"/>
              </a:rPr>
              <a:t>http://ourhistory.canadiens.com/player/Maurice-Richard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James Naismith: </a:t>
            </a:r>
            <a:r>
              <a:rPr lang="en-US" sz="1200" dirty="0" smtClean="0">
                <a:hlinkClick r:id="rId8"/>
              </a:rPr>
              <a:t>http://www.collectionscanada.gc.ca/cool/002027-2001-e.html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Sir Arthur Currie: </a:t>
            </a:r>
            <a:r>
              <a:rPr lang="en-US" sz="1200" dirty="0" smtClean="0">
                <a:hlinkClick r:id="rId9"/>
              </a:rPr>
              <a:t>http://www.collectionscanada.gc.ca/firstworldwar/025005-1700.001-e.html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Tommy Prince: </a:t>
            </a:r>
            <a:r>
              <a:rPr lang="en-US" sz="1200" dirty="0" smtClean="0">
                <a:hlinkClick r:id="rId10"/>
              </a:rPr>
              <a:t>http://www.army.forces.gc.ca/2ppcli/RH-WW2.asp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John McCrae: </a:t>
            </a:r>
            <a:r>
              <a:rPr lang="en-US" sz="1200" dirty="0" smtClean="0">
                <a:hlinkClick r:id="rId11"/>
              </a:rPr>
              <a:t>http://www.awm.gov.au/blog/category/exhibitions/to-flanders-fields-1917/page/4/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Billy Bishop: </a:t>
            </a:r>
            <a:r>
              <a:rPr lang="en-US" sz="1200" dirty="0" smtClean="0">
                <a:hlinkClick r:id="rId12"/>
              </a:rPr>
              <a:t>http://www.collectionscanada.gc.ca/firstworldwar/025005-3200.005-e.html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Agnes </a:t>
            </a:r>
            <a:r>
              <a:rPr lang="en-US" sz="1200" dirty="0" err="1" smtClean="0"/>
              <a:t>McPhail</a:t>
            </a:r>
            <a:r>
              <a:rPr lang="en-US" sz="1200" dirty="0" smtClean="0"/>
              <a:t>: </a:t>
            </a:r>
            <a:r>
              <a:rPr lang="en-US" sz="1200" dirty="0" smtClean="0">
                <a:hlinkClick r:id="rId13"/>
              </a:rPr>
              <a:t>http://www.cbc.ca/greatest/top_twenty_women/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Nellie McClung: </a:t>
            </a:r>
            <a:r>
              <a:rPr lang="en-US" sz="1200" dirty="0" smtClean="0">
                <a:hlinkClick r:id="rId14"/>
              </a:rPr>
              <a:t>http://www.canada.com/calgaryherald/features/greatest/index.html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Emily Murphy: </a:t>
            </a:r>
            <a:r>
              <a:rPr lang="en-US" sz="1200" dirty="0" smtClean="0">
                <a:hlinkClick r:id="rId15"/>
              </a:rPr>
              <a:t>http://www.histori.ca/peace/page.do%3Bjsessionid=09BB00639A3DF8811C9200E185611C10.tomcat1?subclassName=Image&amp;pageID=276&amp;galIndex=2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Best &amp; </a:t>
            </a:r>
            <a:r>
              <a:rPr lang="en-US" sz="1200" dirty="0" err="1" smtClean="0"/>
              <a:t>Banting</a:t>
            </a:r>
            <a:r>
              <a:rPr lang="en-US" sz="1200" dirty="0" smtClean="0"/>
              <a:t> (Charles Best &amp; Fredrick </a:t>
            </a:r>
            <a:r>
              <a:rPr lang="en-US" sz="1200" dirty="0" err="1" smtClean="0"/>
              <a:t>Banting</a:t>
            </a:r>
            <a:r>
              <a:rPr lang="en-US" sz="1200" dirty="0" smtClean="0"/>
              <a:t>): </a:t>
            </a:r>
            <a:r>
              <a:rPr lang="en-US" sz="1200" dirty="0" smtClean="0">
                <a:hlinkClick r:id="rId16"/>
              </a:rPr>
              <a:t>http://nobelprize.org/nobel_prizes/medicine/laureates/1923/banting-photo.html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J.S </a:t>
            </a:r>
            <a:r>
              <a:rPr lang="en-US" sz="1200" dirty="0" err="1" smtClean="0"/>
              <a:t>Woodsworth</a:t>
            </a:r>
            <a:r>
              <a:rPr lang="en-US" sz="1200" dirty="0" smtClean="0"/>
              <a:t>: </a:t>
            </a:r>
            <a:r>
              <a:rPr lang="en-US" sz="1200" dirty="0" smtClean="0">
                <a:hlinkClick r:id="rId17"/>
              </a:rPr>
              <a:t>http://www.mhs.mb.ca/docs/mb_history/19/wesleycollege.shtml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Tommy Douglas: </a:t>
            </a:r>
            <a:r>
              <a:rPr lang="en-US" sz="1200" dirty="0" smtClean="0">
                <a:hlinkClick r:id="rId18"/>
              </a:rPr>
              <a:t>http://www.cbc.ca/ideas/features/tommy-douglas/index.html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Terry Fox: </a:t>
            </a:r>
            <a:r>
              <a:rPr lang="en-US" sz="1200" dirty="0" smtClean="0">
                <a:hlinkClick r:id="rId19"/>
              </a:rPr>
              <a:t>http://www.cbc.ca/canada/story/2005/09/17/Fox_2520050917.html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Wayne Gretzky:  </a:t>
            </a:r>
            <a:r>
              <a:rPr lang="en-US" sz="1200" dirty="0" smtClean="0">
                <a:hlinkClick r:id="rId20"/>
              </a:rPr>
              <a:t>http://espn.go.com/blog/sportscenter/tag/_/name/wayne-gretzky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Bobby Orr: </a:t>
            </a:r>
            <a:r>
              <a:rPr lang="en-US" sz="1200" dirty="0" smtClean="0">
                <a:hlinkClick r:id="rId21"/>
              </a:rPr>
              <a:t>http://sportsillustrated.cnn.com/2008/writers/jim_kelley/03/20/bobby.orr.notes/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err="1" smtClean="0"/>
              <a:t>Gordie</a:t>
            </a:r>
            <a:r>
              <a:rPr lang="en-US" sz="1200" dirty="0" smtClean="0"/>
              <a:t> Howe : </a:t>
            </a:r>
            <a:r>
              <a:rPr lang="en-US" sz="1200" dirty="0" smtClean="0">
                <a:hlinkClick r:id="rId22"/>
              </a:rPr>
              <a:t>http://www.cbc.ca/lifeandtimes/howe.html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Lucy Maud Montgomery: </a:t>
            </a:r>
            <a:r>
              <a:rPr lang="en-US" sz="1200" dirty="0" smtClean="0">
                <a:hlinkClick r:id="rId23"/>
              </a:rPr>
              <a:t>http://www.cbc.ca/lifeandtimes/montgomery.html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Tim Horton : </a:t>
            </a:r>
            <a:r>
              <a:rPr lang="en-US" sz="1200" dirty="0" smtClean="0">
                <a:hlinkClick r:id="rId24"/>
              </a:rPr>
              <a:t>http://www.cbc.ca/lifeandtimes/horton.html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Roberta </a:t>
            </a:r>
            <a:r>
              <a:rPr lang="en-US" sz="1200" dirty="0" err="1" smtClean="0"/>
              <a:t>Bondar</a:t>
            </a:r>
            <a:r>
              <a:rPr lang="en-US" sz="1200" dirty="0" smtClean="0"/>
              <a:t>: </a:t>
            </a:r>
            <a:r>
              <a:rPr lang="en-US" sz="1200" dirty="0" smtClean="0">
                <a:hlinkClick r:id="rId25"/>
              </a:rPr>
              <a:t>http://www.jsc.nasa.gov/Bios/PS/bondar.html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Margaret Atwood : </a:t>
            </a:r>
            <a:r>
              <a:rPr lang="en-US" sz="1200" dirty="0" smtClean="0">
                <a:hlinkClick r:id="rId26"/>
              </a:rPr>
              <a:t>http://www.hcs.harvard.edu/~hbr/issues/7.2winter06/articles/thetent.shtml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Pierre Elliot Trudeau: </a:t>
            </a:r>
            <a:r>
              <a:rPr lang="en-US" sz="1200" dirty="0" smtClean="0">
                <a:hlinkClick r:id="rId27"/>
              </a:rPr>
              <a:t>http://www.cbc.ca/canada/story/2006/04/13/mounttrudeau-060413.html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Lester B Pearson: </a:t>
            </a:r>
            <a:r>
              <a:rPr lang="en-US" sz="1200" dirty="0" smtClean="0">
                <a:hlinkClick r:id="rId28"/>
              </a:rPr>
              <a:t>http://ehistory.osu.edu/osu/mmh/arctic-sovereignty/pearson.cfm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 William Lyon Mackenzie King: </a:t>
            </a:r>
            <a:r>
              <a:rPr lang="en-US" sz="1200" dirty="0" smtClean="0">
                <a:hlinkClick r:id="rId29"/>
              </a:rPr>
              <a:t>http://www.cbc.ca/canada/story/2008/08/27/f-election-process.html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Fanny (Bobbie) Rosenfeld: </a:t>
            </a:r>
            <a:r>
              <a:rPr lang="en-US" sz="1200" dirty="0" smtClean="0">
                <a:hlinkClick r:id="rId30"/>
              </a:rPr>
              <a:t>http://www.collectionscanada.gc.ca/women/002026-236-e.html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Oscar Peterson: </a:t>
            </a:r>
            <a:r>
              <a:rPr lang="en-US" sz="1200" dirty="0" smtClean="0">
                <a:hlinkClick r:id="rId31"/>
              </a:rPr>
              <a:t>http://www.abc.net.au/news/stories/2007/12/25/2127120.htm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Shania Twain: </a:t>
            </a:r>
            <a:r>
              <a:rPr lang="en-US" sz="1200" dirty="0" smtClean="0">
                <a:hlinkClick r:id="rId32"/>
              </a:rPr>
              <a:t>http://www.cmt.com/pictures/2008-cma-awards-sleek-and-sexy/1599246/3382134/photo.jhtml</a:t>
            </a:r>
            <a:r>
              <a:rPr lang="en-US" sz="1200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81200"/>
            <a:ext cx="7772400" cy="19751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conduct proper historical research using the Internet…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685800"/>
            <a:ext cx="7772400" cy="5867400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algn="ctr"/>
            <a:r>
              <a:rPr lang="en-US" sz="8400" dirty="0" smtClean="0"/>
              <a:t>Should you use Wikipedia to conduct your research?</a:t>
            </a:r>
          </a:p>
          <a:p>
            <a:pPr algn="ctr"/>
            <a:endParaRPr lang="en-US" sz="8400" dirty="0" smtClean="0"/>
          </a:p>
          <a:p>
            <a:pPr algn="ctr"/>
            <a:r>
              <a:rPr lang="en-US" sz="8400" dirty="0" smtClean="0"/>
              <a:t>Can you think of any examples of sites that would be considered “good” research sites?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362456"/>
          </a:xfrm>
        </p:spPr>
        <p:txBody>
          <a:bodyPr/>
          <a:lstStyle/>
          <a:p>
            <a:pPr algn="ctr"/>
            <a:r>
              <a:rPr lang="en-US" sz="2800" dirty="0" smtClean="0"/>
              <a:t>Questions to ask when considering a site…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1447800"/>
            <a:ext cx="77724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What does the URL  (the address of the website or Internet file) tell you?</a:t>
            </a:r>
          </a:p>
          <a:p>
            <a:pPr lvl="1"/>
            <a:r>
              <a:rPr lang="en-US" sz="2400" dirty="0" smtClean="0"/>
              <a:t>Is it somebody’s personal page? Look for a personal name following a tilde (~) a % sign of the words “users” “members” or “people”</a:t>
            </a:r>
          </a:p>
          <a:p>
            <a:pPr lvl="1"/>
            <a:r>
              <a:rPr lang="en-US" sz="2400" dirty="0" smtClean="0"/>
              <a:t>What type of domain does it come from?</a:t>
            </a:r>
          </a:p>
          <a:p>
            <a:pPr lvl="2"/>
            <a:r>
              <a:rPr lang="en-US" sz="2400" dirty="0" smtClean="0"/>
              <a:t>Government sites: .gov; .mil</a:t>
            </a:r>
          </a:p>
          <a:p>
            <a:pPr lvl="2"/>
            <a:r>
              <a:rPr lang="en-US" sz="2400" dirty="0" smtClean="0"/>
              <a:t>Educational sites: .edu</a:t>
            </a:r>
          </a:p>
          <a:p>
            <a:pPr lvl="2"/>
            <a:r>
              <a:rPr lang="en-US" sz="2400" dirty="0" smtClean="0"/>
              <a:t>Province/Country codes: .ca; .on; ;qc; .uk</a:t>
            </a:r>
          </a:p>
          <a:p>
            <a:pPr lvl="2"/>
            <a:r>
              <a:rPr lang="en-US" sz="2400" dirty="0" smtClean="0"/>
              <a:t>*these are not always controlled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1362456"/>
          </a:xfrm>
        </p:spPr>
        <p:txBody>
          <a:bodyPr/>
          <a:lstStyle/>
          <a:p>
            <a:pPr algn="ctr"/>
            <a:r>
              <a:rPr lang="en-US" sz="2800" dirty="0" smtClean="0"/>
              <a:t>Questions to ask when considering a site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530352" y="1524000"/>
            <a:ext cx="77724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Look at the author of the page</a:t>
            </a:r>
          </a:p>
          <a:p>
            <a:pPr lvl="1"/>
            <a:r>
              <a:rPr lang="en-US" sz="2400" dirty="0" smtClean="0"/>
              <a:t>Is the author  a person, organization, group, etc.</a:t>
            </a:r>
          </a:p>
          <a:p>
            <a:pPr lvl="1"/>
            <a:r>
              <a:rPr lang="en-US" sz="2400" dirty="0" smtClean="0"/>
              <a:t>Are </a:t>
            </a:r>
            <a:r>
              <a:rPr lang="en-US" sz="2400" dirty="0" smtClean="0"/>
              <a:t>credentials </a:t>
            </a:r>
            <a:r>
              <a:rPr lang="en-US" sz="2400" dirty="0" smtClean="0"/>
              <a:t>listed?</a:t>
            </a:r>
          </a:p>
          <a:p>
            <a:pPr lvl="2"/>
            <a:r>
              <a:rPr lang="en-US" sz="2400" dirty="0" smtClean="0"/>
              <a:t>*in history especially you want to avoid hobbyists and self-proclaimed experts!</a:t>
            </a:r>
          </a:p>
          <a:p>
            <a:pPr lvl="1"/>
            <a:r>
              <a:rPr lang="en-US" sz="2400" dirty="0" smtClean="0"/>
              <a:t>How up-to-date is the page? Is the information “stale” (does this affect your research?)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/>
              <a:t>Look at the content of the page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/>
              <a:t>Does the information seem correct, is it organized logically?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/>
              <a:t>Is the page a rant, extreme view, personal opinion?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362456"/>
          </a:xfrm>
        </p:spPr>
        <p:txBody>
          <a:bodyPr/>
          <a:lstStyle/>
          <a:p>
            <a:pPr algn="ctr"/>
            <a:r>
              <a:rPr lang="en-US" sz="3200" dirty="0" smtClean="0"/>
              <a:t>Some potentially useful sites…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" y="1371600"/>
            <a:ext cx="8915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CBC Archives: </a:t>
            </a:r>
            <a:r>
              <a:rPr lang="en-US" dirty="0" smtClean="0">
                <a:hlinkClick r:id="rId2"/>
              </a:rPr>
              <a:t>http://archives.cbc.ca/</a:t>
            </a:r>
            <a:r>
              <a:rPr lang="en-US" dirty="0" smtClean="0"/>
              <a:t> </a:t>
            </a:r>
          </a:p>
          <a:p>
            <a:r>
              <a:rPr lang="en-US" sz="2000" dirty="0" smtClean="0"/>
              <a:t>Canadian Military History Gateway: </a:t>
            </a:r>
            <a:r>
              <a:rPr lang="en-US" sz="2000" dirty="0" smtClean="0">
                <a:hlinkClick r:id="rId3"/>
              </a:rPr>
              <a:t>http://www.cmhg.gc.ca/html/index-eng.asp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Library &amp; Archives Canada: </a:t>
            </a:r>
            <a:r>
              <a:rPr lang="en-US" sz="2000" dirty="0" smtClean="0">
                <a:hlinkClick r:id="rId4"/>
              </a:rPr>
              <a:t>http://www.collectionscanada.gc.ca/index-e.html</a:t>
            </a:r>
            <a:r>
              <a:rPr lang="en-US" sz="2000" dirty="0" smtClean="0"/>
              <a:t> </a:t>
            </a:r>
          </a:p>
          <a:p>
            <a:r>
              <a:rPr lang="en-US" dirty="0" smtClean="0"/>
              <a:t>Historica Dominion  Institute: </a:t>
            </a:r>
            <a:r>
              <a:rPr lang="en-US" dirty="0" smtClean="0">
                <a:hlinkClick r:id="rId5"/>
              </a:rPr>
              <a:t>http://www.histori.ca/</a:t>
            </a:r>
            <a:r>
              <a:rPr lang="en-US" dirty="0" smtClean="0"/>
              <a:t> </a:t>
            </a:r>
          </a:p>
          <a:p>
            <a:r>
              <a:rPr lang="en-US" dirty="0" smtClean="0"/>
              <a:t> The Canadian War Museum: </a:t>
            </a:r>
            <a:r>
              <a:rPr lang="en-US" dirty="0" smtClean="0">
                <a:hlinkClick r:id="rId6"/>
              </a:rPr>
              <a:t>http://www.warmuseum.ca/cwm/exhibitions/online-exhibitions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Virtual Gramophone: </a:t>
            </a:r>
            <a:r>
              <a:rPr lang="en-US" dirty="0" smtClean="0">
                <a:hlinkClick r:id="rId7"/>
              </a:rPr>
              <a:t>http://www.collectionscanada.gc.ca/4/4/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Canadian Museum of Civilization: </a:t>
            </a:r>
            <a:r>
              <a:rPr lang="en-US" dirty="0" smtClean="0">
                <a:hlinkClick r:id="rId8"/>
              </a:rPr>
              <a:t>http://www.civilization.ca/cmc/exhibitions/online-exhibitions/online-exhibitions</a:t>
            </a:r>
            <a:r>
              <a:rPr lang="en-US" dirty="0" smtClean="0"/>
              <a:t> </a:t>
            </a:r>
          </a:p>
          <a:p>
            <a:r>
              <a:rPr lang="en-US" dirty="0" smtClean="0"/>
              <a:t>Women in Canadian History: </a:t>
            </a:r>
            <a:r>
              <a:rPr lang="en-US" dirty="0" smtClean="0">
                <a:hlinkClick r:id="rId9"/>
              </a:rPr>
              <a:t>http://www.heroines.ca/</a:t>
            </a:r>
            <a:r>
              <a:rPr lang="en-US" dirty="0" smtClean="0"/>
              <a:t> </a:t>
            </a:r>
          </a:p>
          <a:p>
            <a:r>
              <a:rPr lang="en-US" dirty="0" smtClean="0"/>
              <a:t>Virtual Museum of Canada: </a:t>
            </a:r>
            <a:r>
              <a:rPr lang="en-US" dirty="0" smtClean="0">
                <a:hlinkClick r:id="rId10"/>
              </a:rPr>
              <a:t>http://www.museevirtuel-virtualmuseum.ca/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1362456"/>
          </a:xfrm>
        </p:spPr>
        <p:txBody>
          <a:bodyPr/>
          <a:lstStyle/>
          <a:p>
            <a:pPr algn="ctr"/>
            <a:r>
              <a:rPr lang="en-US" sz="4400" dirty="0" smtClean="0"/>
              <a:t>What about Images….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1371600"/>
            <a:ext cx="77724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While there are a plethora of images available on the Internet, many of them are not “free”</a:t>
            </a:r>
          </a:p>
          <a:p>
            <a:r>
              <a:rPr lang="en-US" dirty="0" smtClean="0"/>
              <a:t>To ensure you are only using “legal” images, try searching these sites:</a:t>
            </a:r>
          </a:p>
          <a:p>
            <a:pPr lvl="1"/>
            <a:endParaRPr lang="en-US" dirty="0" smtClean="0"/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GettyImages - search royalty-free images at: </a:t>
            </a:r>
            <a:r>
              <a:rPr lang="en-US" dirty="0" smtClean="0">
                <a:hlinkClick r:id="rId2"/>
              </a:rPr>
              <a:t>http://www.gettyimages.com/CreativeImages/RoyaltyFree</a:t>
            </a:r>
            <a:r>
              <a:rPr lang="en-US" dirty="0" smtClean="0"/>
              <a:t>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Flickr - go to "advanced search" and select "only search within creative commons" at: </a:t>
            </a:r>
            <a:r>
              <a:rPr lang="en-US" dirty="0" smtClean="0">
                <a:hlinkClick r:id="rId3"/>
              </a:rPr>
              <a:t>http://www.flickr.com</a:t>
            </a:r>
            <a:r>
              <a:rPr lang="en-US" dirty="0" smtClean="0"/>
              <a:t>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Google Images - go to "advanced search" and under "usage" select images that are "labelled for reuse" at: </a:t>
            </a:r>
            <a:r>
              <a:rPr lang="en-US" dirty="0" smtClean="0">
                <a:hlinkClick r:id="rId4"/>
              </a:rPr>
              <a:t>http://images.google.com</a:t>
            </a:r>
            <a:r>
              <a:rPr lang="en-US" dirty="0" smtClean="0"/>
              <a:t> 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Stock XChng Photos - this site is also owned by GettyImages - search free images at: </a:t>
            </a:r>
            <a:r>
              <a:rPr lang="en-US" dirty="0" smtClean="0">
                <a:hlinkClick r:id="rId5"/>
              </a:rPr>
              <a:t>http://sxc.hu/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362456"/>
          </a:xfrm>
        </p:spPr>
        <p:txBody>
          <a:bodyPr/>
          <a:lstStyle/>
          <a:p>
            <a:pPr algn="ctr"/>
            <a:r>
              <a:rPr lang="en-US" sz="4400" dirty="0" smtClean="0"/>
              <a:t>How to cite textual information…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62200"/>
            <a:ext cx="7772400" cy="4267200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smtClean="0"/>
              <a:t>Please use the following online bibliography maker, located at this </a:t>
            </a:r>
            <a:r>
              <a:rPr lang="en-US" dirty="0" smtClean="0"/>
              <a:t>web address: </a:t>
            </a:r>
            <a:r>
              <a:rPr lang="en-US" dirty="0" smtClean="0">
                <a:hlinkClick r:id="rId2"/>
              </a:rPr>
              <a:t>http://www.bibme.org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This online tool takes the information you enter and creates a properly formatted bibliography for you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If you would like  more information regarding proper citation of sources, </a:t>
            </a:r>
            <a:r>
              <a:rPr lang="en-US" dirty="0" smtClean="0"/>
              <a:t> p</a:t>
            </a:r>
            <a:r>
              <a:rPr lang="en-US" dirty="0" smtClean="0"/>
              <a:t>lease </a:t>
            </a:r>
            <a:r>
              <a:rPr lang="en-US" dirty="0" smtClean="0"/>
              <a:t>use the following online APA style guide, located at this web address: </a:t>
            </a:r>
            <a:r>
              <a:rPr lang="en-US" dirty="0" smtClean="0">
                <a:hlinkClick r:id="rId3"/>
              </a:rPr>
              <a:t>http://owl.english.purdue.edu/owl/resource/560/01/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Once on the site, select “Reference List: Electronic Resources” and follow the citation instructions and explanations </a:t>
            </a:r>
            <a:r>
              <a:rPr lang="en-US" dirty="0" smtClean="0"/>
              <a:t>provided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539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Slide 2</vt:lpstr>
      <vt:lpstr>How to conduct proper historical research using the Internet… </vt:lpstr>
      <vt:lpstr>Slide 4</vt:lpstr>
      <vt:lpstr>Questions to ask when considering a site…</vt:lpstr>
      <vt:lpstr>Questions to ask when considering a site…</vt:lpstr>
      <vt:lpstr>Some potentially useful sites…</vt:lpstr>
      <vt:lpstr>What about Images….</vt:lpstr>
      <vt:lpstr>How to cite textual information…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conduct proper historical research using the internet…</dc:title>
  <dc:creator>Jenny</dc:creator>
  <cp:lastModifiedBy> </cp:lastModifiedBy>
  <cp:revision>22</cp:revision>
  <dcterms:created xsi:type="dcterms:W3CDTF">2010-02-16T16:57:20Z</dcterms:created>
  <dcterms:modified xsi:type="dcterms:W3CDTF">2010-02-20T19:23:12Z</dcterms:modified>
</cp:coreProperties>
</file>